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</p:sldIdLst>
  <p:sldSz cy="6858000" cx="12192000"/>
  <p:notesSz cx="6858000" cy="9144000"/>
  <p:embeddedFontLst>
    <p:embeddedFont>
      <p:font typeface="Corbel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4" roundtripDataSignature="AMtx7mhPa6ViJlXm6+1Z5nA9pedWWE8/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3" Type="http://schemas.openxmlformats.org/officeDocument/2006/relationships/font" Target="fonts/Corbel-boldItalic.fntdata"/><Relationship Id="rId142" Type="http://schemas.openxmlformats.org/officeDocument/2006/relationships/font" Target="fonts/Corbel-italic.fntdata"/><Relationship Id="rId141" Type="http://schemas.openxmlformats.org/officeDocument/2006/relationships/font" Target="fonts/Corbel-bold.fntdata"/><Relationship Id="rId140" Type="http://schemas.openxmlformats.org/officeDocument/2006/relationships/font" Target="fonts/Corbel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144" Type="http://customschemas.google.com/relationships/presentationmetadata" Target="metadata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43618692/is-cte-really-a-view" TargetMode="Externa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11169550/is-there-a-performance-difference-between-cte-sub-query-temporary-table-or-ta" TargetMode="Externa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omasbeuzen.com/post/git-fork-branch-pull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2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https://udacity.zoom.us/j/7991233356  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2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7" name="Google Shape;1127;p82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82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3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7" name="Google Shape;1137;p83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83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8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8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8:notes"/>
          <p:cNvSpPr/>
          <p:nvPr>
            <p:ph idx="2" type="sldImg"/>
          </p:nvPr>
        </p:nvSpPr>
        <p:spPr>
          <a:xfrm>
            <a:off x="380880" y="694800"/>
            <a:ext cx="6094440" cy="3427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8" name="Google Shape;1178;p8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28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The same result can be obtained with window SQL functions and just one CTE, but we used multiple common table expressions here.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9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1" name="Google Shape;1191;p89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89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90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9" name="Google Shape;1199;p90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90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91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8" name="Google Shape;1208;p91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91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3:notes"/>
          <p:cNvSpPr/>
          <p:nvPr>
            <p:ph idx="2" type="sldImg"/>
          </p:nvPr>
        </p:nvSpPr>
        <p:spPr>
          <a:xfrm>
            <a:off x="380880" y="694800"/>
            <a:ext cx="6094440" cy="3427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8" name="Google Shape;1218;p93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28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The WITH clause was introduced in SQL:1999 to define views that are only valid for the query they belong to.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9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9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9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the query planer materializes the CTE into a temporary table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temp tables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are advantageous when working with large or complex tables that are resource intensive to query.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CTEs or subqueries are available for a single query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slow tables: creating a copy of slow to formulate table makes it faster to query</a:t>
            </a:r>
            <a:endParaRPr/>
          </a:p>
        </p:txBody>
      </p:sp>
      <p:sp>
        <p:nvSpPr>
          <p:cNvPr id="1239" name="Google Shape;1239;p9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9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9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6b7986c791_0_11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16b7986c791_0_11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6b7986c791_0_10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the query planer materializes the CTE into a temporary table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temp tables are advantageous when working with large or complex tables that are resource intensive to query.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CTE will </a:t>
            </a:r>
            <a:r>
              <a:rPr b="1" lang="en-US" sz="1150">
                <a:solidFill>
                  <a:srgbClr val="232629"/>
                </a:solidFill>
                <a:highlight>
                  <a:srgbClr val="FFFFFF"/>
                </a:highlight>
              </a:rPr>
              <a:t>always</a:t>
            </a: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be executed </a:t>
            </a:r>
            <a:r>
              <a:rPr b="1" lang="en-US" sz="1150">
                <a:solidFill>
                  <a:srgbClr val="232629"/>
                </a:solidFill>
                <a:highlight>
                  <a:srgbClr val="FFFFFF"/>
                </a:highlight>
              </a:rPr>
              <a:t>once</a:t>
            </a: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, even if it is referenced more than once.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https://stackoverflow.com/questions/43618692/is-cte-really-a-view</a:t>
            </a: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  <p:sp>
        <p:nvSpPr>
          <p:cNvPr id="1277" name="Google Shape;1277;g16b7986c791_0_10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6b7986c791_0_12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6b7986c791_0_12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16b7986c791_0_125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6b7986c791_0_13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6b7986c791_0_1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https://stackoverflow.com/questions/11169550/is-there-a-performance-difference-between-cte-sub-query-temporary-table-or-ta</a:t>
            </a:r>
            <a:r>
              <a:rPr lang="en-US"/>
              <a:t> </a:t>
            </a:r>
            <a:endParaRPr/>
          </a:p>
        </p:txBody>
      </p:sp>
      <p:sp>
        <p:nvSpPr>
          <p:cNvPr id="1294" name="Google Shape;1294;g16b7986c791_0_13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b7986c791_0_13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6b7986c791_0_13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16b7986c791_0_137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0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0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https://projects.datacamp.com/projects/1413</a:t>
            </a:r>
            <a:endParaRPr/>
          </a:p>
        </p:txBody>
      </p:sp>
      <p:sp>
        <p:nvSpPr>
          <p:cNvPr id="1326" name="Google Shape;1326;p10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6b7986c791_0_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16b7986c791_0_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4caad481c4_1_7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4caad481c4_1_7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14caad481c4_1_77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4caad481c4_1_6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14caad481c4_1_6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LIKE A RESTAURANT, Ur meal is not prepared in the same way u ordered.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u order the meat first and then the appetizer. However, u will be presented with appetizer first.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6e4b430185_0_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6e4b430185_0_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6e4b430185_0_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6e4b430185_0_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6e4b430185_0_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6e4b430185_0_1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Difference between Natural join and Cross join in SQL - GeeksforGeeks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https://www.geeksforgeeks.org/difference-between-natural-join-and-cross-join-in-sql/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b7a8c1111_0_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b7a8c1111_0_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is inner JOIN </a:t>
            </a:r>
            <a:endParaRPr/>
          </a:p>
        </p:txBody>
      </p:sp>
      <p:sp>
        <p:nvSpPr>
          <p:cNvPr id="564" name="Google Shape;564;g14b7a8c1111_0_5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e4b430185_0_4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6e4b430185_0_4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is inner JOIN </a:t>
            </a:r>
            <a:endParaRPr/>
          </a:p>
        </p:txBody>
      </p:sp>
      <p:sp>
        <p:nvSpPr>
          <p:cNvPr id="573" name="Google Shape;573;g16e4b430185_0_4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b7a8c1111_0_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b7a8c1111_0_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In MySQL, how CEILING() and FLOOR() functions are different from ROUND() function?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https://www.tutorialspoint.com/In-MySQL-how-CEILING-and-FLOOR-functions-are-different-from-ROUND-function#:~:text=ROUND()%20function%20rounds%20the,%2C%20towards%20zero%2C%20always%20down.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SELECT s.hacker_id, h.name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FROM Submissions 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INNER JOIN Challenges c ON s.challenge_id = c.challenge_id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INNER JOIN Difficulty d ON c.difficulty_level = d.difficulty_level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INNER JOIN hackers h ON h.hacker_id = s.hacker_id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WHERE s.score = d.score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GROUP BY s.hacker_id, h.name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HAVING count(*) &gt;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ORDER BY count(*) DESC, s.hacker_id ASC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4b7a8c1111_0_2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b7a8c1111_0_4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</p:txBody>
      </p:sp>
      <p:sp>
        <p:nvSpPr>
          <p:cNvPr id="593" name="Google Shape;593;g14b7a8c1111_0_4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b7986c791_0_1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6b7986c791_0_1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6e4b430185_0_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OR INNER DOESN’T MATTER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6e4b430185_0_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6e4b430185_0_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OR INNER DOESN’T MATTER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h.name is needed because u have it in the select statement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6e4b430185_0_3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b7986c791_0_9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b7986c791_0_9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https://www.tomasbeuzen.com/post/git-fork-branch-pull/</a:t>
            </a:r>
            <a:r>
              <a:rPr lang="en-US"/>
              <a:t> </a:t>
            </a:r>
            <a:endParaRPr/>
          </a:p>
        </p:txBody>
      </p:sp>
      <p:sp>
        <p:nvSpPr>
          <p:cNvPr id="316" name="Google Shape;316;g16b7986c791_0_9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monarch who is different from a prime minister </a:t>
            </a:r>
            <a:endParaRPr/>
          </a:p>
        </p:txBody>
      </p:sp>
      <p:sp>
        <p:nvSpPr>
          <p:cNvPr id="699" name="Google Shape;699;p4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e4b430185_0_6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to many relationship </a:t>
            </a:r>
            <a:endParaRPr/>
          </a:p>
        </p:txBody>
      </p:sp>
      <p:sp>
        <p:nvSpPr>
          <p:cNvPr id="715" name="Google Shape;715;g16e4b430185_0_6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6e4b430185_0_7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6e4b430185_0_7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16e4b430185_0_7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6e4b430185_0_10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6e4b430185_0_10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6e4b430185_0_10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6e4b430185_0_10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16e4b430185_0_10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caad481c4_1_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OR INNER DOESN’T MATTER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14caad481c4_1_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de0adade3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de0adade3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6de0adade3_0_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6e4b430185_0_5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semi join will solve this. It will keep the left table as is.</a:t>
            </a:r>
            <a:endParaRPr/>
          </a:p>
        </p:txBody>
      </p:sp>
      <p:sp>
        <p:nvSpPr>
          <p:cNvPr id="770" name="Google Shape;770;g16e4b430185_0_5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6e4b430185_0_5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semi join will solve this. It will keep the left table as 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again semi join will get only a single entry from 2nd </a:t>
            </a:r>
            <a:r>
              <a:rPr lang="en-US"/>
              <a:t>table</a:t>
            </a:r>
            <a:r>
              <a:rPr lang="en-US"/>
              <a:t> if u </a:t>
            </a:r>
            <a:r>
              <a:rPr lang="en-US"/>
              <a:t>have</a:t>
            </a:r>
            <a:r>
              <a:rPr lang="en-US"/>
              <a:t> duplicate IDs (it just checks if ID IS PRESENT) </a:t>
            </a:r>
            <a:endParaRPr/>
          </a:p>
        </p:txBody>
      </p:sp>
      <p:sp>
        <p:nvSpPr>
          <p:cNvPr id="779" name="Google Shape;779;g16e4b430185_0_5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caad481c4_1_2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to many relationship </a:t>
            </a:r>
            <a:endParaRPr/>
          </a:p>
        </p:txBody>
      </p:sp>
      <p:sp>
        <p:nvSpPr>
          <p:cNvPr id="789" name="Google Shape;789;g14caad481c4_1_2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4caad481c4_1_3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4caad481c4_1_3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14caad481c4_1_3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4caad481c4_1_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4caad481c4_1_3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4caad481c4_1_4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4caad481c4_1_4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14caad481c4_1_4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6e4b430185_0_1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6e4b430185_0_1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 filter based on the second table. I don’t include anything from the second table. </a:t>
            </a:r>
            <a:endParaRPr/>
          </a:p>
        </p:txBody>
      </p:sp>
      <p:sp>
        <p:nvSpPr>
          <p:cNvPr id="852" name="Google Shape;852;p4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:notes"/>
          <p:cNvSpPr/>
          <p:nvPr>
            <p:ph idx="2" type="sldImg"/>
          </p:nvPr>
        </p:nvSpPr>
        <p:spPr>
          <a:xfrm>
            <a:off x="533520" y="764280"/>
            <a:ext cx="6702840" cy="3769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6" name="Google Shape;866;p51:notes"/>
          <p:cNvSpPr txBox="1"/>
          <p:nvPr>
            <p:ph idx="1"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scalar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4caad481c4_1_58:notes"/>
          <p:cNvSpPr/>
          <p:nvPr>
            <p:ph idx="2" type="sldImg"/>
          </p:nvPr>
        </p:nvSpPr>
        <p:spPr>
          <a:xfrm>
            <a:off x="533520" y="764280"/>
            <a:ext cx="6702900" cy="376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5" name="Google Shape;875;g14caad481c4_1_58:notes"/>
          <p:cNvSpPr txBox="1"/>
          <p:nvPr>
            <p:ph idx="1" type="body"/>
          </p:nvPr>
        </p:nvSpPr>
        <p:spPr>
          <a:xfrm>
            <a:off x="777240" y="4777560"/>
            <a:ext cx="6215700" cy="4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56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scalar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functions </a:t>
            </a:r>
            <a:endParaRPr/>
          </a:p>
        </p:txBody>
      </p:sp>
      <p:sp>
        <p:nvSpPr>
          <p:cNvPr id="929" name="Google Shape;929;p5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9:notes"/>
          <p:cNvSpPr/>
          <p:nvPr>
            <p:ph idx="2" type="sldImg"/>
          </p:nvPr>
        </p:nvSpPr>
        <p:spPr>
          <a:xfrm>
            <a:off x="533520" y="764280"/>
            <a:ext cx="6702840" cy="3769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7" name="Google Shape;1007;p69:notes"/>
          <p:cNvSpPr txBox="1"/>
          <p:nvPr>
            <p:ph idx="1"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I think it makes sense to get the distinct continents in the outer query. Then match each average to it later from the subquery. 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In addition, if we did it the opposite way, the group by would be in the outer query.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In fact I am not sure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4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6" name="Google Shape;1046;p74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Also named as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4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5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5" name="Google Shape;1055;p75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75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query within the FROM clause is the same as a query inside a join clause </a:t>
            </a:r>
            <a:endParaRPr/>
          </a:p>
        </p:txBody>
      </p:sp>
      <p:sp>
        <p:nvSpPr>
          <p:cNvPr id="1066" name="Google Shape;1066;p7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readability and speed</a:t>
            </a:r>
            <a:endParaRPr/>
          </a:p>
        </p:txBody>
      </p:sp>
      <p:sp>
        <p:nvSpPr>
          <p:cNvPr id="1078" name="Google Shape;1078;p7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8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6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6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7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2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7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7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7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7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7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7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7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7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7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75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7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7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7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77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77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77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77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77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77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3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3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3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3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3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3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3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3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4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4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4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4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4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4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4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4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4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4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4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4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4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4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4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7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7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7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8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89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9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9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9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9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9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9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9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9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9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9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9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9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9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9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9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9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9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9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9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9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9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9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97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9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98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98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98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98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98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98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8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55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5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5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5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5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5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5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5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6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6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6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6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6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6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6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6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6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6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6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6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6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6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6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6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6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6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6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6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6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4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10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0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4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4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54"/>
          <p:cNvSpPr txBox="1"/>
          <p:nvPr>
            <p:ph idx="1"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154"/>
          <p:cNvSpPr txBox="1"/>
          <p:nvPr>
            <p:ph idx="2"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54"/>
          <p:cNvSpPr txBox="1"/>
          <p:nvPr>
            <p:ph idx="3"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54"/>
          <p:cNvSpPr txBox="1"/>
          <p:nvPr>
            <p:ph idx="4"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6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6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Google Shape;125;p166"/>
          <p:cNvSpPr txBox="1"/>
          <p:nvPr>
            <p:ph idx="1"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Google Shape;126;p166"/>
          <p:cNvSpPr txBox="1"/>
          <p:nvPr>
            <p:ph idx="2"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6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6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176"/>
          <p:cNvSpPr txBox="1"/>
          <p:nvPr>
            <p:ph idx="1"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1" name="Google Shape;181;p176"/>
          <p:cNvSpPr txBox="1"/>
          <p:nvPr>
            <p:ph idx="2"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2" name="Google Shape;182;p176"/>
          <p:cNvSpPr txBox="1"/>
          <p:nvPr>
            <p:ph idx="3"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8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1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8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6" name="Google Shape;236;p188"/>
          <p:cNvSpPr txBox="1"/>
          <p:nvPr>
            <p:ph idx="1"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7" name="Google Shape;237;p188"/>
          <p:cNvSpPr txBox="1"/>
          <p:nvPr>
            <p:ph idx="2"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hyperlink" Target="https://medium.com/@jeremiahlutes/using-with-in-sql-10617d0a1d0c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7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8.png"/><Relationship Id="rId4" Type="http://schemas.openxmlformats.org/officeDocument/2006/relationships/image" Target="../media/image181.png"/><Relationship Id="rId5" Type="http://schemas.openxmlformats.org/officeDocument/2006/relationships/image" Target="../media/image1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82.png"/><Relationship Id="rId4" Type="http://schemas.openxmlformats.org/officeDocument/2006/relationships/image" Target="../media/image191.png"/><Relationship Id="rId5" Type="http://schemas.openxmlformats.org/officeDocument/2006/relationships/image" Target="../media/image188.png"/><Relationship Id="rId6" Type="http://schemas.openxmlformats.org/officeDocument/2006/relationships/image" Target="../media/image19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5.png"/><Relationship Id="rId4" Type="http://schemas.openxmlformats.org/officeDocument/2006/relationships/image" Target="../media/image196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97.png"/><Relationship Id="rId8" Type="http://schemas.openxmlformats.org/officeDocument/2006/relationships/hyperlink" Target="https://www.youtube.com/watch?v=Gm8N_yip0Ek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0.png"/><Relationship Id="rId4" Type="http://schemas.openxmlformats.org/officeDocument/2006/relationships/image" Target="../media/image19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0.png"/><Relationship Id="rId4" Type="http://schemas.openxmlformats.org/officeDocument/2006/relationships/image" Target="../media/image193.png"/><Relationship Id="rId5" Type="http://schemas.openxmlformats.org/officeDocument/2006/relationships/image" Target="../media/image20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learnsql.com/blog/with-clause-is-awesome-sql/" TargetMode="External"/><Relationship Id="rId4" Type="http://schemas.openxmlformats.org/officeDocument/2006/relationships/image" Target="../media/image19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00.png"/><Relationship Id="rId4" Type="http://schemas.openxmlformats.org/officeDocument/2006/relationships/image" Target="../media/image19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0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0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0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0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0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11.png"/><Relationship Id="rId4" Type="http://schemas.openxmlformats.org/officeDocument/2006/relationships/image" Target="../media/image2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hyperlink" Target="https://towardsdatascience.com/using-ctes-to-improve-sql-queries-dfcb04b7edf0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2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0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20.png"/><Relationship Id="rId4" Type="http://schemas.openxmlformats.org/officeDocument/2006/relationships/image" Target="../media/image21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23.png"/><Relationship Id="rId4" Type="http://schemas.openxmlformats.org/officeDocument/2006/relationships/image" Target="../media/image21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19.png"/><Relationship Id="rId4" Type="http://schemas.openxmlformats.org/officeDocument/2006/relationships/image" Target="../media/image22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10.png"/><Relationship Id="rId4" Type="http://schemas.openxmlformats.org/officeDocument/2006/relationships/image" Target="../media/image209.png"/><Relationship Id="rId5" Type="http://schemas.openxmlformats.org/officeDocument/2006/relationships/image" Target="../media/image21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www.hackerrank.com/challenges/challenges/problem" TargetMode="External"/><Relationship Id="rId4" Type="http://schemas.openxmlformats.org/officeDocument/2006/relationships/image" Target="../media/image21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projects.datacamp.com/projects/1413" TargetMode="External"/><Relationship Id="rId4" Type="http://schemas.openxmlformats.org/officeDocument/2006/relationships/image" Target="../media/image22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learnsql.com/blog/subquery-vs-join/" TargetMode="External"/><Relationship Id="rId4" Type="http://schemas.openxmlformats.org/officeDocument/2006/relationships/hyperlink" Target="https://www.castordoc.com/blog/what-if-you-had-to-use-parameters-in-sql-querie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join.slack.com/t/egfwd-t3-october-22/shared_invite/zt-1hk7owwgy-6~9jmz47ud9xTj_O3DS4qg" TargetMode="External"/><Relationship Id="rId4" Type="http://schemas.openxmlformats.org/officeDocument/2006/relationships/hyperlink" Target="https://github.com/santarabantoosoo/Data-Analysis-NanoDegree-2.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hyperlink" Target="https://www.hackerrank.com/challenges/average-population-of-each-continent/problem" TargetMode="External"/><Relationship Id="rId5" Type="http://schemas.openxmlformats.org/officeDocument/2006/relationships/hyperlink" Target="https://www.hackerrank.com/challenges/african-cities/problem?isFullScreen=true" TargetMode="External"/><Relationship Id="rId6" Type="http://schemas.openxmlformats.org/officeDocument/2006/relationships/hyperlink" Target="https://www.hackerrank.com/challenges/full-score/problem?isFullScreen=tru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ampus.datacamp.com/courses/joining-data-in-sql/outer-joins-and-cross-joins?ex=12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png"/><Relationship Id="rId4" Type="http://schemas.openxmlformats.org/officeDocument/2006/relationships/image" Target="../media/image72.png"/><Relationship Id="rId5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image" Target="../media/image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Relationship Id="rId4" Type="http://schemas.openxmlformats.org/officeDocument/2006/relationships/image" Target="../media/image9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image" Target="../media/image10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png"/><Relationship Id="rId4" Type="http://schemas.openxmlformats.org/officeDocument/2006/relationships/image" Target="../media/image100.png"/><Relationship Id="rId5" Type="http://schemas.openxmlformats.org/officeDocument/2006/relationships/image" Target="../media/image9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.datacamp.com/learn/courses/github-concepts?utm_source=customerio&amp;utm_medium=email&amp;utm_campaign=221018_1-newsletter-ab_2-mix_3-all_4-na_5-na_6-dc-insights_7-na_8-emal-ci_9-na_10-bau_11-email&amp;utm_content=blast&amp;utm_term=newcours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8.png"/><Relationship Id="rId4" Type="http://schemas.openxmlformats.org/officeDocument/2006/relationships/image" Target="../media/image100.png"/><Relationship Id="rId5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7.png"/><Relationship Id="rId4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7.png"/><Relationship Id="rId4" Type="http://schemas.openxmlformats.org/officeDocument/2006/relationships/image" Target="../media/image1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0.png"/><Relationship Id="rId4" Type="http://schemas.openxmlformats.org/officeDocument/2006/relationships/image" Target="../media/image113.png"/><Relationship Id="rId5" Type="http://schemas.openxmlformats.org/officeDocument/2006/relationships/image" Target="../media/image13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3.png"/><Relationship Id="rId4" Type="http://schemas.openxmlformats.org/officeDocument/2006/relationships/image" Target="../media/image1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hyperlink" Target="https://medium.com/@abhishekblogger/sql-tips-and-tricks-the-with-clause-1a78af758af7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5.png"/><Relationship Id="rId4" Type="http://schemas.openxmlformats.org/officeDocument/2006/relationships/image" Target="../media/image11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5.png"/><Relationship Id="rId4" Type="http://schemas.openxmlformats.org/officeDocument/2006/relationships/image" Target="../media/image11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6.png"/><Relationship Id="rId4" Type="http://schemas.openxmlformats.org/officeDocument/2006/relationships/image" Target="../media/image1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campus.datacamp.com/courses/data-manipulation-in-sql/short-and-simple-subqueries?ex=10" TargetMode="External"/><Relationship Id="rId4" Type="http://schemas.openxmlformats.org/officeDocument/2006/relationships/image" Target="../media/image156.png"/><Relationship Id="rId5" Type="http://schemas.openxmlformats.org/officeDocument/2006/relationships/image" Target="../media/image13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1.png"/><Relationship Id="rId4" Type="http://schemas.openxmlformats.org/officeDocument/2006/relationships/image" Target="../media/image7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6.png"/><Relationship Id="rId4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hyperlink" Target="https://learnsql.com/blog/inline-query-in-sql/#:~:text=The%20first%20difference%20is%20that,work%20as%20a%20single%20value" TargetMode="External"/><Relationship Id="rId6" Type="http://schemas.openxmlformats.org/officeDocument/2006/relationships/image" Target="../media/image147.png"/><Relationship Id="rId7" Type="http://schemas.openxmlformats.org/officeDocument/2006/relationships/hyperlink" Target="https://asktom.oracle.com/pls/apex/asktom.search?tag=regarding-subquery-terminolog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1.png"/><Relationship Id="rId4" Type="http://schemas.openxmlformats.org/officeDocument/2006/relationships/image" Target="../media/image151.png"/><Relationship Id="rId5" Type="http://schemas.openxmlformats.org/officeDocument/2006/relationships/image" Target="../media/image15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4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9.png"/><Relationship Id="rId4" Type="http://schemas.openxmlformats.org/officeDocument/2006/relationships/image" Target="../media/image164.png"/><Relationship Id="rId5" Type="http://schemas.openxmlformats.org/officeDocument/2006/relationships/image" Target="../media/image168.png"/><Relationship Id="rId6" Type="http://schemas.openxmlformats.org/officeDocument/2006/relationships/image" Target="../media/image14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9.png"/><Relationship Id="rId4" Type="http://schemas.openxmlformats.org/officeDocument/2006/relationships/image" Target="../media/image164.png"/><Relationship Id="rId5" Type="http://schemas.openxmlformats.org/officeDocument/2006/relationships/image" Target="../media/image168.png"/><Relationship Id="rId6" Type="http://schemas.openxmlformats.org/officeDocument/2006/relationships/image" Target="../media/image149.png"/><Relationship Id="rId7" Type="http://schemas.openxmlformats.org/officeDocument/2006/relationships/image" Target="../media/image17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9.png"/><Relationship Id="rId4" Type="http://schemas.openxmlformats.org/officeDocument/2006/relationships/image" Target="../media/image164.png"/><Relationship Id="rId5" Type="http://schemas.openxmlformats.org/officeDocument/2006/relationships/image" Target="../media/image16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DATA ANALYST NANODEGREE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Session 2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Conducted by:  Hamza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40" y="2468880"/>
            <a:ext cx="5796360" cy="2793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8"/>
          <p:cNvSpPr/>
          <p:nvPr/>
        </p:nvSpPr>
        <p:spPr>
          <a:xfrm>
            <a:off x="6216120" y="2011680"/>
            <a:ext cx="47714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111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How many invoices are associated with the customer Joey Cool and how many of each item did he purchase?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" y="337680"/>
            <a:ext cx="4073400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640080" y="6126480"/>
            <a:ext cx="7177680" cy="34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https://medium.com/@jeremiahlutes/using-with-in-sql-10617d0a1d0c</a:t>
            </a:r>
            <a:r>
              <a:rPr b="0" i="0" lang="en-US" sz="1800" u="none" cap="none" strike="noStrike">
                <a:solidFill>
                  <a:srgbClr val="6EAC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0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syntax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0"/>
          <p:cNvSpPr/>
          <p:nvPr/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80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80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440" y="1933560"/>
            <a:ext cx="7075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1"/>
          <p:cNvSpPr/>
          <p:nvPr/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1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81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40" y="2499840"/>
            <a:ext cx="11943000" cy="335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2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MULTIPLE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1" name="Google Shape;113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" y="2267280"/>
            <a:ext cx="4340880" cy="2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000" y="2244240"/>
            <a:ext cx="4578480" cy="26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960" y="5120640"/>
            <a:ext cx="10971360" cy="10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82"/>
          <p:cNvSpPr/>
          <p:nvPr/>
        </p:nvSpPr>
        <p:spPr>
          <a:xfrm>
            <a:off x="4698590" y="6013950"/>
            <a:ext cx="138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 location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3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" y="640080"/>
            <a:ext cx="4931640" cy="30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920" y="640080"/>
            <a:ext cx="4578480" cy="301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0840" y="4114800"/>
            <a:ext cx="5932080" cy="262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440" y="1604160"/>
            <a:ext cx="4606920" cy="189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27920"/>
            <a:ext cx="5353200" cy="1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5920" y="3681720"/>
            <a:ext cx="4511160" cy="280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84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 solution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925640"/>
            <a:ext cx="5353200" cy="33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160" y="1604520"/>
            <a:ext cx="4474080" cy="39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85"/>
          <p:cNvSpPr/>
          <p:nvPr/>
        </p:nvSpPr>
        <p:spPr>
          <a:xfrm>
            <a:off x="1188727" y="5852150"/>
            <a:ext cx="1378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lang="en-US" sz="1800">
                <a:highlight>
                  <a:srgbClr val="FFFF00"/>
                </a:highlight>
              </a:rPr>
              <a:t>L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85"/>
          <p:cNvSpPr/>
          <p:nvPr/>
        </p:nvSpPr>
        <p:spPr>
          <a:xfrm>
            <a:off x="7406656" y="5943600"/>
            <a:ext cx="1526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17 </a:t>
            </a:r>
            <a:r>
              <a:rPr lang="en-US" sz="1800">
                <a:highlight>
                  <a:srgbClr val="FFFF00"/>
                </a:highlight>
              </a:rPr>
              <a:t>L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4442040"/>
            <a:ext cx="4771440" cy="159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2138760"/>
            <a:ext cx="4771440" cy="174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6120" y="4416840"/>
            <a:ext cx="4771440" cy="158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6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960" y="2194560"/>
            <a:ext cx="5121720" cy="16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080" y="2011320"/>
            <a:ext cx="8475840" cy="4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87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8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8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20" y="2286000"/>
            <a:ext cx="3147120" cy="50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160" y="2194560"/>
            <a:ext cx="314712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2977560"/>
            <a:ext cx="3747960" cy="333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2920" y="2974680"/>
            <a:ext cx="5353200" cy="33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3360" y="328320"/>
            <a:ext cx="3565080" cy="177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8"/>
          <p:cNvSpPr/>
          <p:nvPr/>
        </p:nvSpPr>
        <p:spPr>
          <a:xfrm>
            <a:off x="2926080" y="6492240"/>
            <a:ext cx="528804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https://www.youtube.com/watch?v=Gm8N_yip0Ek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88"/>
          <p:cNvSpPr/>
          <p:nvPr/>
        </p:nvSpPr>
        <p:spPr>
          <a:xfrm>
            <a:off x="9449274" y="6492250"/>
            <a:ext cx="2561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Window function?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9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NESTED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920" y="2358720"/>
            <a:ext cx="4935600" cy="3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9"/>
          <p:cNvSpPr/>
          <p:nvPr/>
        </p:nvSpPr>
        <p:spPr>
          <a:xfrm>
            <a:off x="4054320" y="5997960"/>
            <a:ext cx="522108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1- </a:t>
            </a: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AVG salaries </a:t>
            </a:r>
            <a:endParaRPr sz="2200"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2- </a:t>
            </a:r>
            <a:r>
              <a:rPr lang="en-US" sz="2200">
                <a:solidFill>
                  <a:schemeClr val="dk1"/>
                </a:solidFill>
                <a:highlight>
                  <a:srgbClr val="FFFF00"/>
                </a:highlight>
              </a:rPr>
              <a:t>Minimum of AVG salaries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963160"/>
            <a:ext cx="4771440" cy="229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2366640"/>
            <a:ext cx="4771440" cy="349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9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0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NESTED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3" name="Google Shape;120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2103120"/>
            <a:ext cx="4935600" cy="3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90"/>
          <p:cNvSpPr/>
          <p:nvPr/>
        </p:nvSpPr>
        <p:spPr>
          <a:xfrm>
            <a:off x="4054320" y="5997960"/>
            <a:ext cx="452016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Role with minimum of AVG salaries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5" name="Google Shape;120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240" y="4054320"/>
            <a:ext cx="5275440" cy="106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NESTED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2" name="Google Shape;121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2103120"/>
            <a:ext cx="4935600" cy="3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91"/>
          <p:cNvSpPr/>
          <p:nvPr/>
        </p:nvSpPr>
        <p:spPr>
          <a:xfrm>
            <a:off x="1280160" y="5486400"/>
            <a:ext cx="452016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Min of average salaries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4" name="Google Shape;121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7800" y="4877280"/>
            <a:ext cx="5275440" cy="106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1760" y="1707120"/>
            <a:ext cx="4179960" cy="30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info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93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92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https://learnsql.com/blog/with-clause-is-awesome-sql/</a:t>
            </a:r>
            <a:r>
              <a:rPr b="0" i="0" lang="en-US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640" y="1620720"/>
            <a:ext cx="8294760" cy="295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Creation vs. CTEs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" name="Google Shape;122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00" y="1604520"/>
            <a:ext cx="5326200" cy="39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8520" y="1604520"/>
            <a:ext cx="4419360" cy="39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4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Table Expression(CTEs)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0" y="2095830"/>
            <a:ext cx="3804936" cy="33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4"/>
          <p:cNvSpPr txBox="1"/>
          <p:nvPr/>
        </p:nvSpPr>
        <p:spPr>
          <a:xfrm>
            <a:off x="4114800" y="2883875"/>
            <a:ext cx="88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large or complex tables?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920" y="1604520"/>
            <a:ext cx="81234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95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 table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95"/>
          <p:cNvSpPr/>
          <p:nvPr/>
        </p:nvSpPr>
        <p:spPr>
          <a:xfrm>
            <a:off x="4065578" y="4287125"/>
            <a:ext cx="2722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What about CTEs?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920" y="1604520"/>
            <a:ext cx="90774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96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to temp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800" y="1604520"/>
            <a:ext cx="77400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9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360" y="1604520"/>
            <a:ext cx="659088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8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200" y="2017400"/>
            <a:ext cx="8060299" cy="3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99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Materialize a view!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8" name="Google Shape;126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249" y="1821660"/>
            <a:ext cx="31908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Good example 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1202760" y="2011680"/>
            <a:ext cx="47714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0"/>
          <p:cNvSpPr/>
          <p:nvPr/>
        </p:nvSpPr>
        <p:spPr>
          <a:xfrm>
            <a:off x="6216120" y="2011680"/>
            <a:ext cx="47714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920" y="2624400"/>
            <a:ext cx="10588680" cy="16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0"/>
          <p:cNvSpPr/>
          <p:nvPr/>
        </p:nvSpPr>
        <p:spPr>
          <a:xfrm>
            <a:off x="731520" y="5943600"/>
            <a:ext cx="834372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https://towardsdatascience.com/using-ctes-to-improve-sql-queries-dfcb04b7edf0</a:t>
            </a:r>
            <a:r>
              <a:rPr b="0" i="0" lang="en-US" sz="1800" u="none" cap="none" strike="noStrike">
                <a:solidFill>
                  <a:srgbClr val="6EAC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6b7986c791_0_115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Combining temp tables with CTE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4" name="Google Shape;1274;g16b7986c791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75" y="2090750"/>
            <a:ext cx="9102976" cy="4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6b7986c791_0_102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Table Expression(CTEs)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g16b7986c791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0" y="2095830"/>
            <a:ext cx="3804936" cy="33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g16b7986c791_0_102"/>
          <p:cNvSpPr txBox="1"/>
          <p:nvPr/>
        </p:nvSpPr>
        <p:spPr>
          <a:xfrm>
            <a:off x="4114800" y="2883875"/>
            <a:ext cx="88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large or complex tables?</a:t>
            </a:r>
            <a:endParaRPr/>
          </a:p>
        </p:txBody>
      </p:sp>
      <p:sp>
        <p:nvSpPr>
          <p:cNvPr id="1282" name="Google Shape;1282;g16b7986c791_0_102"/>
          <p:cNvSpPr/>
          <p:nvPr/>
        </p:nvSpPr>
        <p:spPr>
          <a:xfrm>
            <a:off x="4114799" y="3960075"/>
            <a:ext cx="2630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Materialize a view!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g16b7986c791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9700"/>
            <a:ext cx="110966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16b7986c791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83350"/>
            <a:ext cx="5528272" cy="23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g16b7986c791_0_125"/>
          <p:cNvSpPr txBox="1"/>
          <p:nvPr/>
        </p:nvSpPr>
        <p:spPr>
          <a:xfrm>
            <a:off x="2500075" y="665150"/>
            <a:ext cx="97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Table and temporary table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g16b7986c791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50" y="1919299"/>
            <a:ext cx="10648950" cy="2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g16b7986c791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39600"/>
            <a:ext cx="10809500" cy="18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g16b7986c791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819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g16b7986c791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525" y="3552825"/>
            <a:ext cx="7877335" cy="33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01"/>
          <p:cNvSpPr/>
          <p:nvPr/>
        </p:nvSpPr>
        <p:spPr>
          <a:xfrm>
            <a:off x="1140120" y="1604520"/>
            <a:ext cx="4290840" cy="397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0" name="Google Shape;131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840" y="3383280"/>
            <a:ext cx="652320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0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records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2" name="Google Shape;1312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640" y="3108960"/>
            <a:ext cx="3027240" cy="88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01"/>
          <p:cNvSpPr/>
          <p:nvPr/>
        </p:nvSpPr>
        <p:spPr>
          <a:xfrm>
            <a:off x="6035040" y="2926080"/>
            <a:ext cx="16851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 in script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1"/>
          <p:cNvSpPr/>
          <p:nvPr/>
        </p:nvSpPr>
        <p:spPr>
          <a:xfrm>
            <a:off x="9509760" y="2945520"/>
            <a:ext cx="211464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 in dictionary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1"/>
          <p:cNvSpPr/>
          <p:nvPr/>
        </p:nvSpPr>
        <p:spPr>
          <a:xfrm>
            <a:off x="6035040" y="5852160"/>
            <a:ext cx="393120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 and get the average word length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689840"/>
            <a:ext cx="5352840" cy="1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0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 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2" name="Google Shape;132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240" y="2549160"/>
            <a:ext cx="5352840" cy="1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20" y="3718440"/>
            <a:ext cx="5352840" cy="18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640" y="1604520"/>
            <a:ext cx="727632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0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Spare this – till u identify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6b7986c791_0_10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Breakout rooms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g16b7986c791_0_10"/>
          <p:cNvSpPr txBox="1"/>
          <p:nvPr/>
        </p:nvSpPr>
        <p:spPr>
          <a:xfrm>
            <a:off x="1248500" y="2831125"/>
            <a:ext cx="97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https://www.hackerrank.com/challenges/challenges/problem</a:t>
            </a:r>
            <a:r>
              <a:rPr lang="en-US" sz="2200"/>
              <a:t> </a:t>
            </a:r>
            <a:endParaRPr sz="2200"/>
          </a:p>
        </p:txBody>
      </p:sp>
      <p:pic>
        <p:nvPicPr>
          <p:cNvPr id="1336" name="Google Shape;1336;g16b7986c79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600" y="3506725"/>
            <a:ext cx="3198876" cy="319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g14caad481c4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025" y="1809375"/>
            <a:ext cx="5664672" cy="48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g14caad481c4_1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00" y="2648500"/>
            <a:ext cx="47625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"/>
          <p:cNvSpPr/>
          <p:nvPr/>
        </p:nvSpPr>
        <p:spPr>
          <a:xfrm>
            <a:off x="609480" y="220680"/>
            <a:ext cx="10970280" cy="124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adding case statements from SQL intermediate course datacamp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609480" y="1604520"/>
            <a:ext cx="26107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1"/>
          <p:cNvSpPr/>
          <p:nvPr/>
        </p:nvSpPr>
        <p:spPr>
          <a:xfrm>
            <a:off x="3353040" y="1604520"/>
            <a:ext cx="26107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4caad481c4_1_69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Breakout rooms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14caad481c4_1_69"/>
          <p:cNvSpPr txBox="1"/>
          <p:nvPr/>
        </p:nvSpPr>
        <p:spPr>
          <a:xfrm>
            <a:off x="1248500" y="2831125"/>
            <a:ext cx="9777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https://projects.datacamp.com/projects/1413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Prerequisites: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1- Joins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2- Set theory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3- Subqueries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g14caad481c4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75" y="2161800"/>
            <a:ext cx="39719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 DO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7964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revise optimize query performance SQL datacamp </a:t>
            </a:r>
            <a:endParaRPr sz="22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Sql pitfalls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Resources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Subqueries from sql learning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 using mode or psql or pgadmin4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Datacamp projects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Subquery vs. JOIN | LearnSQL.com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https://learnsql.com/blog/subquery-vs-join/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SQL for Data Analysis: Subquery vs. CTE | by Aaron Zhu | Towards Data Science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https://towardsdatascience.com/sql-for-data-analysis-subquery-vs-cte-699ef629d9eb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“Common Table Expression(CTE) in SQL Server” | by Smita Gudale | Medium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https://medium.com/@smitagudale712/common-table-expression-cte-in-sql-server-c6dfb8a461ee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How to use CTEs in SQL. How to use a Common Table Expression to… | by Jason Lee | Towards Data Science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https://towardsdatascience.com/using-ctes-to-improve-sql-queries-dfcb04b7edf0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Basic SQL Techniques For Data Analysis | by Ektamanvar | Mar, 2022 | Medium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https://ektamanvar23.medium.com/sql-techniques-for-data-analysis-92d85de3c32a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Window Functions in SQL: Aggregating Values | by Michael Grogan | Towards Data Science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https://towardsdatascience.com/window-functions-in-sql-aggregating-values-278f2bdb545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Common Table Expressions: When and How to Use Them | Tutorial by Chartio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https://chartio.com/resources/tutorials/using-common-table-expressions/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MySQL | Recursive CTE (Common Table Expressions) - GeeksforGeeks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https://www.geeksforgeeks.org/mysql-recursive-cte-common-table-expressions/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What if ... you had to use parameters in SQL queries - Castor Blog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sng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https://www.castordoc.com/blog/what-if-you-had-to-use-parameters-in-sql-queries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40" y="2194560"/>
            <a:ext cx="8685360" cy="36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ORDER – planner optimizes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9355022" y="6099850"/>
            <a:ext cx="2623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لو خنقته - هيخنقك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58960"/>
            <a:ext cx="5351760" cy="366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98000"/>
            <a:ext cx="5351760" cy="31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3"/>
          <p:cNvSpPr/>
          <p:nvPr/>
        </p:nvSpPr>
        <p:spPr>
          <a:xfrm>
            <a:off x="6400800" y="6126480"/>
            <a:ext cx="185148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Which join type?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920" y="1604520"/>
            <a:ext cx="35866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0" y="1604160"/>
            <a:ext cx="3374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8040" y="1604160"/>
            <a:ext cx="273888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9200" y="3681720"/>
            <a:ext cx="6449760" cy="1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5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join?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0" y="1604160"/>
            <a:ext cx="3374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8040" y="1604160"/>
            <a:ext cx="273888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640" y="3681720"/>
            <a:ext cx="4942080" cy="26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6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9235440" y="6217920"/>
            <a:ext cx="183924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Other solutions?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60" y="2651760"/>
            <a:ext cx="5340600" cy="28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7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5484952" y="6106825"/>
            <a:ext cx="2271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When will it fail?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2651760"/>
            <a:ext cx="5855400" cy="27417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7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"/>
          <p:cNvSpPr txBox="1"/>
          <p:nvPr/>
        </p:nvSpPr>
        <p:spPr>
          <a:xfrm>
            <a:off x="1055075" y="203982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with USING, the joining column is returned </a:t>
            </a:r>
            <a:r>
              <a:rPr lang="en-US">
                <a:solidFill>
                  <a:schemeClr val="lt1"/>
                </a:solidFill>
              </a:rPr>
              <a:t>only</a:t>
            </a:r>
            <a:r>
              <a:rPr lang="en-US">
                <a:solidFill>
                  <a:schemeClr val="lt1"/>
                </a:solidFill>
              </a:rPr>
              <a:t> once.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"/>
          <p:cNvSpPr/>
          <p:nvPr/>
        </p:nvSpPr>
        <p:spPr>
          <a:xfrm>
            <a:off x="609480" y="2103120"/>
            <a:ext cx="10971000" cy="397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0040" lvl="0" marL="457200" rtl="0" algn="l"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chemeClr val="lt1"/>
                </a:solidFill>
              </a:rPr>
              <a:t>Github (fork - pull request)</a:t>
            </a:r>
            <a:endParaRPr sz="3200">
              <a:solidFill>
                <a:schemeClr val="lt1"/>
              </a:solidFill>
            </a:endParaRPr>
          </a:p>
          <a:p>
            <a:pPr indent="-32255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Joins</a:t>
            </a:r>
            <a:endParaRPr sz="3200">
              <a:solidFill>
                <a:schemeClr val="lt1"/>
              </a:solidFill>
            </a:endParaRPr>
          </a:p>
          <a:p>
            <a:pPr indent="-32255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chemeClr val="lt1"/>
                </a:solidFill>
              </a:rPr>
              <a:t>Set theory </a:t>
            </a:r>
            <a:endParaRPr sz="3200">
              <a:solidFill>
                <a:schemeClr val="lt1"/>
              </a:solidFill>
            </a:endParaRPr>
          </a:p>
          <a:p>
            <a:pPr indent="-32256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Subquery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56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CTEs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55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3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170440"/>
            <a:ext cx="5351760" cy="284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8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6130923" y="6126475"/>
            <a:ext cx="2174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When will it fail?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8918280" y="5873760"/>
            <a:ext cx="187128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spelling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9360" y="2194560"/>
            <a:ext cx="5855400" cy="274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21160"/>
            <a:ext cx="5351760" cy="374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get there?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6035040" y="3931920"/>
            <a:ext cx="911880" cy="363240"/>
          </a:xfrm>
          <a:custGeom>
            <a:rect b="b" l="l" r="r" t="t"/>
            <a:pathLst>
              <a:path extrusionOk="0" h="1018" w="2542">
                <a:moveTo>
                  <a:pt x="0" y="254"/>
                </a:moveTo>
                <a:lnTo>
                  <a:pt x="1905" y="254"/>
                </a:lnTo>
                <a:lnTo>
                  <a:pt x="1905" y="0"/>
                </a:lnTo>
                <a:lnTo>
                  <a:pt x="2541" y="508"/>
                </a:lnTo>
                <a:lnTo>
                  <a:pt x="1905" y="1017"/>
                </a:lnTo>
                <a:lnTo>
                  <a:pt x="1905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50" name="Google Shape;4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920" y="1604520"/>
            <a:ext cx="37054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9"/>
          <p:cNvSpPr txBox="1"/>
          <p:nvPr/>
        </p:nvSpPr>
        <p:spPr>
          <a:xfrm>
            <a:off x="1041475" y="1257625"/>
            <a:ext cx="97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00"/>
                </a:highlight>
              </a:rPr>
              <a:t>C</a:t>
            </a:r>
            <a:r>
              <a:rPr lang="en-US" sz="1600">
                <a:highlight>
                  <a:srgbClr val="FFFF00"/>
                </a:highlight>
              </a:rPr>
              <a:t>ountry pairs within the same continent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727075" y="5993375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similar examples – BMT siblings 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960" y="1604160"/>
            <a:ext cx="3457080" cy="241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0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5029200" y="2651760"/>
            <a:ext cx="2100600" cy="729000"/>
          </a:xfrm>
          <a:custGeom>
            <a:rect b="b" l="l" r="r" t="t"/>
            <a:pathLst>
              <a:path extrusionOk="0" h="2034" w="5844">
                <a:moveTo>
                  <a:pt x="0" y="508"/>
                </a:moveTo>
                <a:lnTo>
                  <a:pt x="4382" y="508"/>
                </a:lnTo>
                <a:lnTo>
                  <a:pt x="4382" y="0"/>
                </a:lnTo>
                <a:lnTo>
                  <a:pt x="5843" y="1016"/>
                </a:lnTo>
                <a:lnTo>
                  <a:pt x="4382" y="2033"/>
                </a:lnTo>
                <a:lnTo>
                  <a:pt x="4382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60" name="Google Shape;4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7520" y="4257720"/>
            <a:ext cx="5351760" cy="18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0"/>
          <p:cNvSpPr/>
          <p:nvPr/>
        </p:nvSpPr>
        <p:spPr>
          <a:xfrm>
            <a:off x="10058400" y="5505840"/>
            <a:ext cx="202824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Anything missing?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320" y="1645920"/>
            <a:ext cx="2771640" cy="238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Self-join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60040"/>
            <a:ext cx="5351760" cy="366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75080"/>
            <a:ext cx="5351760" cy="371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1"/>
          <p:cNvSpPr/>
          <p:nvPr/>
        </p:nvSpPr>
        <p:spPr>
          <a:xfrm>
            <a:off x="4663453" y="5943600"/>
            <a:ext cx="1998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1800">
                <a:solidFill>
                  <a:srgbClr val="C9211E"/>
                </a:solidFill>
                <a:highlight>
                  <a:srgbClr val="FFFF00"/>
                </a:highlight>
              </a:rPr>
              <a:t> </a:t>
            </a:r>
            <a:r>
              <a:rPr b="0" i="0" lang="en-US" sz="1800" u="none" cap="none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repetition!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27520"/>
            <a:ext cx="5351760" cy="3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640" y="1604520"/>
            <a:ext cx="38296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join?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040" y="1604520"/>
            <a:ext cx="24400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5400" y="1604520"/>
            <a:ext cx="443772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5669273" y="6145925"/>
            <a:ext cx="2760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Notice the NULLs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120" y="1604520"/>
            <a:ext cx="29422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5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6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to expect?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80" y="1604520"/>
            <a:ext cx="512820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6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321478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</a:t>
            </a:r>
            <a:r>
              <a:rPr lang="en-US" sz="3200"/>
              <a:t>rows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/>
          </a:p>
          <a:p>
            <a:pPr indent="-34433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200"/>
              <a:t>Where to expect NULL?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51400"/>
            <a:ext cx="5352840" cy="368172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7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 = FULL OUTER 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96200"/>
            <a:ext cx="5352840" cy="319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SLACK / SUPPORT  / REPOS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200" u="sng">
                <a:solidFill>
                  <a:srgbClr val="8BC34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https://join.slack.com/t/egfwd-t3-october-22/shared_invite/zt-1hk7owwgy-6~9jmz47ud9xTj_O3DS4qg</a:t>
            </a:r>
            <a:r>
              <a:rPr lang="en-US" sz="2200">
                <a:solidFill>
                  <a:schemeClr val="dk1"/>
                </a:solidFill>
              </a:rPr>
              <a:t> 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fwd-support@udacity.com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https://github.com/santarabantoosoo/Data-Analysis-NanoDegree-2.0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join?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480" y="3864320"/>
            <a:ext cx="3374639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6990" y="3766070"/>
            <a:ext cx="2738880" cy="189431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8"/>
          <p:cNvSpPr txBox="1"/>
          <p:nvPr/>
        </p:nvSpPr>
        <p:spPr>
          <a:xfrm>
            <a:off x="1532725" y="2377700"/>
            <a:ext cx="97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00"/>
                </a:highlight>
              </a:rPr>
              <a:t>For each country, get the </a:t>
            </a:r>
            <a:r>
              <a:rPr lang="en-US" sz="1600">
                <a:highlight>
                  <a:srgbClr val="FFFF00"/>
                </a:highlight>
              </a:rPr>
              <a:t>president</a:t>
            </a:r>
            <a:r>
              <a:rPr lang="en-US" sz="1600">
                <a:highlight>
                  <a:srgbClr val="FFFF00"/>
                </a:highlight>
              </a:rPr>
              <a:t> and prime minister</a:t>
            </a:r>
            <a:endParaRPr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23400"/>
            <a:ext cx="5351760" cy="17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06200"/>
            <a:ext cx="5351760" cy="3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9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6e4b430185_0_8"/>
          <p:cNvSpPr txBox="1"/>
          <p:nvPr/>
        </p:nvSpPr>
        <p:spPr>
          <a:xfrm>
            <a:off x="1206900" y="62885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which join to choose? 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534" name="Google Shape;534;g16e4b43018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0" y="3135925"/>
            <a:ext cx="86868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6e4b43018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5134750"/>
            <a:ext cx="868680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6e4b430185_0_8"/>
          <p:cNvSpPr txBox="1"/>
          <p:nvPr/>
        </p:nvSpPr>
        <p:spPr>
          <a:xfrm>
            <a:off x="746725" y="1984700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00"/>
                </a:highlight>
              </a:rPr>
              <a:t>Effect of risk factors  on ALL patients’ outcome </a:t>
            </a:r>
            <a:endParaRPr b="1"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16e4b430185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75" y="2274650"/>
            <a:ext cx="73247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6e4b430185_0_16"/>
          <p:cNvSpPr txBox="1"/>
          <p:nvPr/>
        </p:nvSpPr>
        <p:spPr>
          <a:xfrm>
            <a:off x="1827500" y="825325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Search for datasets and decide on join type </a:t>
            </a:r>
            <a:endParaRPr sz="2800">
              <a:highlight>
                <a:srgbClr val="FFFF00"/>
              </a:highlight>
            </a:endParaRPr>
          </a:p>
        </p:txBody>
      </p:sp>
      <p:pic>
        <p:nvPicPr>
          <p:cNvPr id="544" name="Google Shape;544;g16e4b430185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8600" y="33710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0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if?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0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0" y="1604520"/>
            <a:ext cx="3374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8040" y="1604520"/>
            <a:ext cx="2738880" cy="1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0"/>
          <p:cNvSpPr/>
          <p:nvPr/>
        </p:nvSpPr>
        <p:spPr>
          <a:xfrm>
            <a:off x="766374" y="5943600"/>
            <a:ext cx="57915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Each president should meet each prime minister?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600" y="1604520"/>
            <a:ext cx="181080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867680"/>
            <a:ext cx="5351760" cy="344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Cross 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b7a8c1111_0_5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Recap</a:t>
            </a:r>
            <a:endParaRPr sz="3200"/>
          </a:p>
        </p:txBody>
      </p:sp>
      <p:pic>
        <p:nvPicPr>
          <p:cNvPr id="567" name="Google Shape;567;g14b7a8c111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24" y="2102625"/>
            <a:ext cx="8457549" cy="44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4b7a8c1111_0_5"/>
          <p:cNvSpPr txBox="1"/>
          <p:nvPr/>
        </p:nvSpPr>
        <p:spPr>
          <a:xfrm>
            <a:off x="2413800" y="4008675"/>
            <a:ext cx="97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Cross join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69" name="Google Shape;569;g14b7a8c1111_0_5"/>
          <p:cNvSpPr txBox="1"/>
          <p:nvPr/>
        </p:nvSpPr>
        <p:spPr>
          <a:xfrm>
            <a:off x="10080675" y="2810000"/>
            <a:ext cx="21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what about JOIN?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6e4b430185_0_4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Recap</a:t>
            </a:r>
            <a:endParaRPr sz="3200"/>
          </a:p>
        </p:txBody>
      </p:sp>
      <p:pic>
        <p:nvPicPr>
          <p:cNvPr id="576" name="Google Shape;576;g16e4b43018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900" y="2905573"/>
            <a:ext cx="7357275" cy="38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6e4b430185_0_40"/>
          <p:cNvSpPr txBox="1"/>
          <p:nvPr/>
        </p:nvSpPr>
        <p:spPr>
          <a:xfrm>
            <a:off x="2982800" y="4480275"/>
            <a:ext cx="97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Cross join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78" name="Google Shape;578;g16e4b430185_0_40"/>
          <p:cNvSpPr txBox="1"/>
          <p:nvPr/>
        </p:nvSpPr>
        <p:spPr>
          <a:xfrm>
            <a:off x="6231950" y="3779100"/>
            <a:ext cx="56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JOIN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579" name="Google Shape;579;g16e4b430185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038" y="1875975"/>
            <a:ext cx="72390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6e4b430185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00" y="1875975"/>
            <a:ext cx="1837100" cy="29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b7a8c1111_0_2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Challenge</a:t>
            </a:r>
            <a:endParaRPr sz="3200"/>
          </a:p>
        </p:txBody>
      </p:sp>
      <p:pic>
        <p:nvPicPr>
          <p:cNvPr id="587" name="Google Shape;587;g14b7a8c1111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950" y="1768999"/>
            <a:ext cx="5814651" cy="33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4b7a8c1111_0_20"/>
          <p:cNvSpPr txBox="1"/>
          <p:nvPr/>
        </p:nvSpPr>
        <p:spPr>
          <a:xfrm>
            <a:off x="1248500" y="4097225"/>
            <a:ext cx="97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Average Population of Each Continent | HackerRank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00"/>
                </a:highlight>
                <a:hlinkClick r:id="rId4"/>
              </a:rPr>
              <a:t>https://www.hackerrank.com/challenges/average-population-of-each-continent/problem</a:t>
            </a:r>
            <a:r>
              <a:rPr lang="en-US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89" name="Google Shape;589;g14b7a8c1111_0_20"/>
          <p:cNvSpPr txBox="1"/>
          <p:nvPr/>
        </p:nvSpPr>
        <p:spPr>
          <a:xfrm>
            <a:off x="1336425" y="5785350"/>
            <a:ext cx="977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African Cities | HackerRank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00"/>
                </a:highlight>
                <a:hlinkClick r:id="rId5"/>
              </a:rPr>
              <a:t>https://www.hackerrank.com/challenges/african-cities/problem?isFullScreen=true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Top Competitors | HackerRank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00"/>
                </a:highlight>
                <a:hlinkClick r:id="rId6"/>
              </a:rPr>
              <a:t>https://www.hackerrank.com/challenges/full-score/problem?isFullScreen=true</a:t>
            </a:r>
            <a:r>
              <a:rPr lang="en-US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90" name="Google Shape;590;g14b7a8c1111_0_20"/>
          <p:cNvSpPr txBox="1"/>
          <p:nvPr/>
        </p:nvSpPr>
        <p:spPr>
          <a:xfrm>
            <a:off x="1582625" y="2022225"/>
            <a:ext cx="96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00"/>
                </a:highlight>
              </a:rPr>
              <a:t>(</a:t>
            </a:r>
            <a:r>
              <a:rPr lang="en-US" sz="1800">
                <a:highlight>
                  <a:srgbClr val="FF0000"/>
                </a:highlight>
              </a:rPr>
              <a:t>1 or 2) and 3 </a:t>
            </a:r>
            <a:endParaRPr sz="18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b7a8c1111_0_44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g14b7a8c1111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0" y="3432375"/>
            <a:ext cx="4762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4b7a8c1111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225" y="3270750"/>
            <a:ext cx="5619750" cy="28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g14b7a8c1111_0_44"/>
          <p:cNvCxnSpPr/>
          <p:nvPr/>
        </p:nvCxnSpPr>
        <p:spPr>
          <a:xfrm flipH="1">
            <a:off x="4202600" y="4290650"/>
            <a:ext cx="474900" cy="808800"/>
          </a:xfrm>
          <a:prstGeom prst="straightConnector1">
            <a:avLst/>
          </a:prstGeom>
          <a:noFill/>
          <a:ln cap="flat" cmpd="sng" w="28575">
            <a:solidFill>
              <a:srgbClr val="C9211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b7986c791_0_17"/>
          <p:cNvSpPr/>
          <p:nvPr/>
        </p:nvSpPr>
        <p:spPr>
          <a:xfrm>
            <a:off x="1202760" y="284040"/>
            <a:ext cx="97818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 FLOW Recap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6b7986c791_0_17"/>
          <p:cNvSpPr/>
          <p:nvPr/>
        </p:nvSpPr>
        <p:spPr>
          <a:xfrm>
            <a:off x="1202760" y="2011680"/>
            <a:ext cx="9781800" cy="4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16b7986c79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1622975"/>
            <a:ext cx="10372725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6e4b430185_0_23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g16e4b43018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800" y="3349350"/>
            <a:ext cx="5619750" cy="28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6e4b430185_0_23"/>
          <p:cNvSpPr txBox="1"/>
          <p:nvPr/>
        </p:nvSpPr>
        <p:spPr>
          <a:xfrm>
            <a:off x="2358050" y="2417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INNER or LEFT JOIN?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6e4b430185_0_31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g16e4b43018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00" y="3211800"/>
            <a:ext cx="5619750" cy="28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6e4b430185_0_31"/>
          <p:cNvSpPr txBox="1"/>
          <p:nvPr/>
        </p:nvSpPr>
        <p:spPr>
          <a:xfrm>
            <a:off x="2358050" y="2417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GROUP BY h.name?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2"/>
          <p:cNvSpPr/>
          <p:nvPr/>
        </p:nvSpPr>
        <p:spPr>
          <a:xfrm>
            <a:off x="609480" y="1604520"/>
            <a:ext cx="5351760" cy="189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2"/>
          <p:cNvSpPr/>
          <p:nvPr/>
        </p:nvSpPr>
        <p:spPr>
          <a:xfrm>
            <a:off x="7787880" y="1604160"/>
            <a:ext cx="2239560" cy="189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2"/>
          <p:cNvSpPr/>
          <p:nvPr/>
        </p:nvSpPr>
        <p:spPr>
          <a:xfrm>
            <a:off x="3436560" y="3681720"/>
            <a:ext cx="5315400" cy="189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914400" y="3017520"/>
            <a:ext cx="181440" cy="4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2"/>
          <p:cNvSpPr/>
          <p:nvPr/>
        </p:nvSpPr>
        <p:spPr>
          <a:xfrm>
            <a:off x="631440" y="5120640"/>
            <a:ext cx="95169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https://campus.datacamp.com/courses/joining-data-in-sql/outer-joins-and-cross-joins?ex=12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0" y="2011680"/>
            <a:ext cx="5668560" cy="115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0440" y="1995840"/>
            <a:ext cx="4311000" cy="12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2"/>
          <p:cNvSpPr/>
          <p:nvPr/>
        </p:nvSpPr>
        <p:spPr>
          <a:xfrm>
            <a:off x="609480" y="2595240"/>
            <a:ext cx="2611080" cy="90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6640" y="3474720"/>
            <a:ext cx="3867120" cy="311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40960"/>
            <a:ext cx="5351760" cy="370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737360"/>
            <a:ext cx="5351760" cy="365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combine?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3"/>
          <p:cNvSpPr txBox="1"/>
          <p:nvPr/>
        </p:nvSpPr>
        <p:spPr>
          <a:xfrm>
            <a:off x="1617775" y="590842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combine into a single table with the column name “الراس الكبيرة”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4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200" y="1604520"/>
            <a:ext cx="8034120" cy="39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680" y="1695600"/>
            <a:ext cx="3073320" cy="259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80" y="4572000"/>
            <a:ext cx="531540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80" y="4572000"/>
            <a:ext cx="4476600" cy="1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5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difference?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40960"/>
            <a:ext cx="5351760" cy="370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737360"/>
            <a:ext cx="5351760" cy="365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6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combine?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1617775" y="590842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combine into a single table with the column name “الراس الكبيرة”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560" y="1852200"/>
            <a:ext cx="4310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520" y="1554480"/>
            <a:ext cx="4483440" cy="236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3320" y="4389120"/>
            <a:ext cx="430488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5120" y="4114800"/>
            <a:ext cx="2649240" cy="259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7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320" y="1604520"/>
            <a:ext cx="425736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6160" y="1604520"/>
            <a:ext cx="384264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8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UNION VS UNION ALL?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760" y="1604520"/>
            <a:ext cx="285300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9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6b7986c791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100" y="2001050"/>
            <a:ext cx="7787473" cy="46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6b7986c791_0_90"/>
          <p:cNvSpPr txBox="1"/>
          <p:nvPr/>
        </p:nvSpPr>
        <p:spPr>
          <a:xfrm>
            <a:off x="1529875" y="685825"/>
            <a:ext cx="97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</a:rPr>
              <a:t>Let’s collaborate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920" y="1604520"/>
            <a:ext cx="218016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560" y="1604520"/>
            <a:ext cx="534384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0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INTERSECT.. Why empty?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920" y="1604520"/>
            <a:ext cx="218016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560" y="1604520"/>
            <a:ext cx="534384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is that?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1"/>
          <p:cNvSpPr/>
          <p:nvPr/>
        </p:nvSpPr>
        <p:spPr>
          <a:xfrm>
            <a:off x="1188720" y="6217920"/>
            <a:ext cx="444132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Selects countries that have both p</a:t>
            </a:r>
            <a:r>
              <a:rPr lang="en-US" sz="1800"/>
              <a:t>resident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</a:t>
            </a:r>
            <a:r>
              <a:rPr lang="en-US" sz="1800"/>
              <a:t>rime minister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7308360" y="6237360"/>
            <a:ext cx="338796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president and prime minister with same name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080" y="1604520"/>
            <a:ext cx="3760200" cy="397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1000" y="1604520"/>
            <a:ext cx="3073680" cy="397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2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joins and sets did we use?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3"/>
          <p:cNvSpPr/>
          <p:nvPr/>
        </p:nvSpPr>
        <p:spPr>
          <a:xfrm>
            <a:off x="609480" y="1604520"/>
            <a:ext cx="53521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6231960" y="1604520"/>
            <a:ext cx="53521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184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8524" y="2088721"/>
            <a:ext cx="6077474" cy="300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50" y="2088725"/>
            <a:ext cx="5659240" cy="30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6e4b430185_0_67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Duplicates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16e4b430185_0_67"/>
          <p:cNvSpPr/>
          <p:nvPr/>
        </p:nvSpPr>
        <p:spPr>
          <a:xfrm>
            <a:off x="60948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6e4b430185_0_67"/>
          <p:cNvSpPr/>
          <p:nvPr/>
        </p:nvSpPr>
        <p:spPr>
          <a:xfrm>
            <a:off x="623196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83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g16e4b430185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713" y="2429975"/>
            <a:ext cx="37052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16e4b430185_0_67"/>
          <p:cNvSpPr txBox="1"/>
          <p:nvPr/>
        </p:nvSpPr>
        <p:spPr>
          <a:xfrm>
            <a:off x="687775" y="2810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One table has duplicate keys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6e4b430185_0_76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6e4b430185_0_76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16e4b430185_0_76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g16e4b430185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5" y="2176478"/>
            <a:ext cx="8394500" cy="31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6e4b430185_0_101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Duplicates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6e4b430185_0_101"/>
          <p:cNvSpPr/>
          <p:nvPr/>
        </p:nvSpPr>
        <p:spPr>
          <a:xfrm>
            <a:off x="60948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6e4b430185_0_101"/>
          <p:cNvSpPr/>
          <p:nvPr/>
        </p:nvSpPr>
        <p:spPr>
          <a:xfrm>
            <a:off x="623196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83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16e4b430185_0_101"/>
          <p:cNvSpPr txBox="1"/>
          <p:nvPr/>
        </p:nvSpPr>
        <p:spPr>
          <a:xfrm>
            <a:off x="687775" y="2810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Both tables</a:t>
            </a:r>
            <a:r>
              <a:rPr lang="en-US" sz="2800">
                <a:highlight>
                  <a:srgbClr val="FFFF00"/>
                </a:highlight>
              </a:rPr>
              <a:t> have duplicate keys</a:t>
            </a:r>
            <a:endParaRPr sz="2800">
              <a:highlight>
                <a:srgbClr val="FFFF00"/>
              </a:highlight>
            </a:endParaRPr>
          </a:p>
        </p:txBody>
      </p:sp>
      <p:pic>
        <p:nvPicPr>
          <p:cNvPr id="739" name="Google Shape;739;g16e4b430185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025" y="2512475"/>
            <a:ext cx="46958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6e4b430185_0_109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6e4b430185_0_109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6e4b430185_0_109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g16e4b430185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75" y="2200450"/>
            <a:ext cx="677227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6e4b430185_0_109"/>
          <p:cNvSpPr txBox="1"/>
          <p:nvPr/>
        </p:nvSpPr>
        <p:spPr>
          <a:xfrm>
            <a:off x="8154925" y="2495600"/>
            <a:ext cx="40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g16e4b430185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125" y="3542300"/>
            <a:ext cx="3028374" cy="6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16e4b430185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738" y="4259750"/>
            <a:ext cx="23431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aad481c4_1_8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g14caad481c4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50" y="3369000"/>
            <a:ext cx="5619750" cy="28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caad481c4_1_8"/>
          <p:cNvSpPr txBox="1"/>
          <p:nvPr/>
        </p:nvSpPr>
        <p:spPr>
          <a:xfrm>
            <a:off x="329650" y="235805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INNER or LEFT JOIN?</a:t>
            </a:r>
            <a:endParaRPr sz="2800">
              <a:highlight>
                <a:srgbClr val="FFFF00"/>
              </a:highlight>
            </a:endParaRPr>
          </a:p>
        </p:txBody>
      </p:sp>
      <p:pic>
        <p:nvPicPr>
          <p:cNvPr id="759" name="Google Shape;759;g14caad481c4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950" y="1768999"/>
            <a:ext cx="5814651" cy="33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120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4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2926075" y="6308650"/>
            <a:ext cx="743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from left table, countries that had independence before 1800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de0adade3_0_0"/>
          <p:cNvSpPr txBox="1"/>
          <p:nvPr/>
        </p:nvSpPr>
        <p:spPr>
          <a:xfrm>
            <a:off x="1198675" y="1984700"/>
            <a:ext cx="108471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https://app.datacamp.com/learn/courses/github-concepts?utm_source=customerio&amp;utm_medium=email&amp;utm_campaign=221018_1-newsletter-ab_2-mix_3-all_4-na_5-na_6-dc-insights_7-na_8-emal-ci_9-na_10-bau_11-email&amp;utm_content=blast&amp;utm_term=newcourse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g16de0adade3_0_0"/>
          <p:cNvSpPr txBox="1"/>
          <p:nvPr/>
        </p:nvSpPr>
        <p:spPr>
          <a:xfrm>
            <a:off x="2240150" y="746725"/>
            <a:ext cx="97782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GitHub Concepts - DataCamp Learn</a:t>
            </a:r>
            <a:endParaRPr sz="3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g16e4b430185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119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16e4b430185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6e4b430185_0_51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16e4b430185_0_51"/>
          <p:cNvSpPr/>
          <p:nvPr/>
        </p:nvSpPr>
        <p:spPr>
          <a:xfrm>
            <a:off x="1766700" y="5738113"/>
            <a:ext cx="743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from left table, countries that had independence before 1800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16e4b430185_0_51"/>
          <p:cNvSpPr txBox="1"/>
          <p:nvPr/>
        </p:nvSpPr>
        <p:spPr>
          <a:xfrm>
            <a:off x="1591675" y="6327450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u need all columns from left table and none from right table?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g16e4b43018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119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16e4b430185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16e4b430185_0_59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16e4b430185_0_59"/>
          <p:cNvSpPr/>
          <p:nvPr/>
        </p:nvSpPr>
        <p:spPr>
          <a:xfrm>
            <a:off x="1766700" y="5738113"/>
            <a:ext cx="743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from left table, countries that had independence before 1800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16e4b430185_0_59"/>
          <p:cNvSpPr txBox="1"/>
          <p:nvPr/>
        </p:nvSpPr>
        <p:spPr>
          <a:xfrm>
            <a:off x="1591675" y="6327450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u need all columns from left table and none from right table?</a:t>
            </a:r>
            <a:endParaRPr sz="2200">
              <a:highlight>
                <a:srgbClr val="FFFF00"/>
              </a:highlight>
            </a:endParaRPr>
          </a:p>
        </p:txBody>
      </p:sp>
      <p:sp>
        <p:nvSpPr>
          <p:cNvPr id="786" name="Google Shape;786;g16e4b430185_0_59"/>
          <p:cNvSpPr txBox="1"/>
          <p:nvPr/>
        </p:nvSpPr>
        <p:spPr>
          <a:xfrm>
            <a:off x="9844875" y="5954075"/>
            <a:ext cx="237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Duplicates?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4caad481c4_1_22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Duplicates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14caad481c4_1_22"/>
          <p:cNvSpPr/>
          <p:nvPr/>
        </p:nvSpPr>
        <p:spPr>
          <a:xfrm>
            <a:off x="60948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14caad481c4_1_22"/>
          <p:cNvSpPr/>
          <p:nvPr/>
        </p:nvSpPr>
        <p:spPr>
          <a:xfrm>
            <a:off x="623196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83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g14caad481c4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713" y="2429975"/>
            <a:ext cx="37052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4caad481c4_1_22"/>
          <p:cNvSpPr txBox="1"/>
          <p:nvPr/>
        </p:nvSpPr>
        <p:spPr>
          <a:xfrm>
            <a:off x="687775" y="2810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One table has duplicate keys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4caad481c4_1_3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4caad481c4_1_30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14caad481c4_1_30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g14caad481c4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5" y="2176478"/>
            <a:ext cx="8394500" cy="31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4caad481c4_1_38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Duplicates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14caad481c4_1_38"/>
          <p:cNvSpPr/>
          <p:nvPr/>
        </p:nvSpPr>
        <p:spPr>
          <a:xfrm>
            <a:off x="60948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14caad481c4_1_38"/>
          <p:cNvSpPr/>
          <p:nvPr/>
        </p:nvSpPr>
        <p:spPr>
          <a:xfrm>
            <a:off x="623196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83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14caad481c4_1_38"/>
          <p:cNvSpPr txBox="1"/>
          <p:nvPr/>
        </p:nvSpPr>
        <p:spPr>
          <a:xfrm>
            <a:off x="687775" y="2810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Both tables have duplicate keys</a:t>
            </a:r>
            <a:endParaRPr sz="2800">
              <a:highlight>
                <a:srgbClr val="FFFF00"/>
              </a:highlight>
            </a:endParaRPr>
          </a:p>
        </p:txBody>
      </p:sp>
      <p:pic>
        <p:nvPicPr>
          <p:cNvPr id="813" name="Google Shape;813;g14caad481c4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025" y="2512475"/>
            <a:ext cx="46958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caad481c4_1_46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14caad481c4_1_46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4caad481c4_1_46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g14caad481c4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75" y="2200450"/>
            <a:ext cx="677227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4caad481c4_1_46"/>
          <p:cNvSpPr txBox="1"/>
          <p:nvPr/>
        </p:nvSpPr>
        <p:spPr>
          <a:xfrm>
            <a:off x="8154925" y="2495600"/>
            <a:ext cx="40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g14caad481c4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125" y="3542300"/>
            <a:ext cx="3028374" cy="6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14caad481c4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738" y="4259750"/>
            <a:ext cx="23431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35" y="2076145"/>
            <a:ext cx="4444199" cy="397512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45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780" y="2076145"/>
            <a:ext cx="5508721" cy="397512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5"/>
          <p:cNvSpPr txBox="1"/>
          <p:nvPr/>
        </p:nvSpPr>
        <p:spPr>
          <a:xfrm>
            <a:off x="6465000" y="60512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WHERE country IN [‘Portugal’, ‘Spain’]</a:t>
            </a:r>
            <a:endParaRPr sz="2200">
              <a:highlight>
                <a:srgbClr val="FFFF00"/>
              </a:highlight>
            </a:endParaRPr>
          </a:p>
        </p:txBody>
      </p:sp>
      <p:sp>
        <p:nvSpPr>
          <p:cNvPr id="834" name="Google Shape;834;p45"/>
          <p:cNvSpPr txBox="1"/>
          <p:nvPr/>
        </p:nvSpPr>
        <p:spPr>
          <a:xfrm>
            <a:off x="962850" y="800650"/>
            <a:ext cx="953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highlight>
                  <a:schemeClr val="lt1"/>
                </a:highlight>
              </a:rPr>
              <a:t>HARD CODED </a:t>
            </a:r>
            <a:endParaRPr b="1" sz="28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16e4b430185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" y="1604160"/>
            <a:ext cx="3338639" cy="29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16e4b430185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4560" y="1604160"/>
            <a:ext cx="3983401" cy="287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16e4b430185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1000" y="4754880"/>
            <a:ext cx="3189241" cy="189468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16e4b430185_0_120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Connecting the dots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480" cy="29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2324160"/>
            <a:ext cx="5352480" cy="25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48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Anti-join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080" y="1604520"/>
            <a:ext cx="610272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9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753640"/>
            <a:ext cx="3147120" cy="51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"/>
          <p:cNvSpPr/>
          <p:nvPr/>
        </p:nvSpPr>
        <p:spPr>
          <a:xfrm>
            <a:off x="4510800" y="2576880"/>
            <a:ext cx="3147120" cy="87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"/>
          <p:cNvSpPr/>
          <p:nvPr/>
        </p:nvSpPr>
        <p:spPr>
          <a:xfrm>
            <a:off x="7818480" y="2233440"/>
            <a:ext cx="3147120" cy="1559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"/>
          <p:cNvSpPr/>
          <p:nvPr/>
        </p:nvSpPr>
        <p:spPr>
          <a:xfrm>
            <a:off x="1202760" y="4959360"/>
            <a:ext cx="3147120" cy="50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"/>
          <p:cNvSpPr/>
          <p:nvPr/>
        </p:nvSpPr>
        <p:spPr>
          <a:xfrm>
            <a:off x="4510800" y="4917960"/>
            <a:ext cx="3147120" cy="58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"/>
          <p:cNvSpPr/>
          <p:nvPr/>
        </p:nvSpPr>
        <p:spPr>
          <a:xfrm>
            <a:off x="7818480" y="4208400"/>
            <a:ext cx="3147120" cy="200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0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steps again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0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7240" y="2600280"/>
            <a:ext cx="5055480" cy="165528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50"/>
          <p:cNvSpPr/>
          <p:nvPr/>
        </p:nvSpPr>
        <p:spPr>
          <a:xfrm>
            <a:off x="1280149" y="6217925"/>
            <a:ext cx="5208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Find Asian countries below average</a:t>
            </a:r>
            <a:r>
              <a:rPr lang="en-US" sz="1800">
                <a:highlight>
                  <a:srgbClr val="FFFF00"/>
                </a:highlight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`fert_rate`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874880"/>
            <a:ext cx="5352480" cy="3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small steps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2440" y="1604520"/>
            <a:ext cx="36108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51"/>
          <p:cNvSpPr/>
          <p:nvPr/>
        </p:nvSpPr>
        <p:spPr>
          <a:xfrm>
            <a:off x="5669274" y="6035050"/>
            <a:ext cx="2841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 of inner query?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1"/>
          <p:cNvSpPr txBox="1"/>
          <p:nvPr/>
        </p:nvSpPr>
        <p:spPr>
          <a:xfrm>
            <a:off x="746725" y="4932250"/>
            <a:ext cx="97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g14caad481c4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874880"/>
            <a:ext cx="5352480" cy="3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14caad481c4_1_58"/>
          <p:cNvSpPr/>
          <p:nvPr/>
        </p:nvSpPr>
        <p:spPr>
          <a:xfrm>
            <a:off x="609480" y="273600"/>
            <a:ext cx="1097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small steps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g14caad481c4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2440" y="1604520"/>
            <a:ext cx="36108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14caad481c4_1_58"/>
          <p:cNvSpPr/>
          <p:nvPr/>
        </p:nvSpPr>
        <p:spPr>
          <a:xfrm>
            <a:off x="5669274" y="6035050"/>
            <a:ext cx="2841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 of inner query?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4caad481c4_1_58"/>
          <p:cNvSpPr txBox="1"/>
          <p:nvPr/>
        </p:nvSpPr>
        <p:spPr>
          <a:xfrm>
            <a:off x="746725" y="4932250"/>
            <a:ext cx="97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AND fert_rate &lt; 2.28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840" y="1604520"/>
            <a:ext cx="632556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3"/>
          <p:cNvSpPr/>
          <p:nvPr/>
        </p:nvSpPr>
        <p:spPr>
          <a:xfrm>
            <a:off x="609480" y="273600"/>
            <a:ext cx="10971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425" y="2181225"/>
            <a:ext cx="3812200" cy="440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50" y="5438345"/>
            <a:ext cx="3193103" cy="97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4450" y="5427400"/>
            <a:ext cx="3333200" cy="9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4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4"/>
          <p:cNvSpPr/>
          <p:nvPr/>
        </p:nvSpPr>
        <p:spPr>
          <a:xfrm>
            <a:off x="609480" y="1604520"/>
            <a:ext cx="109713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440" y="2286360"/>
            <a:ext cx="7893720" cy="25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678760"/>
            <a:ext cx="10466280" cy="34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5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Subquery Within SELECT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5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5"/>
          <p:cNvSpPr txBox="1"/>
          <p:nvPr/>
        </p:nvSpPr>
        <p:spPr>
          <a:xfrm>
            <a:off x="5325275" y="3615675"/>
            <a:ext cx="66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SCALAR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224800"/>
            <a:ext cx="5352840" cy="6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9320" y="1604160"/>
            <a:ext cx="367740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7"/>
          <p:cNvSpPr/>
          <p:nvPr/>
        </p:nvSpPr>
        <p:spPr>
          <a:xfrm>
            <a:off x="609480" y="3682080"/>
            <a:ext cx="535284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00"/>
                </a:highlight>
              </a:rPr>
              <a:t>How to create a column with total number of matches of all seasons?</a:t>
            </a:r>
            <a:endParaRPr sz="240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00"/>
                </a:highlight>
              </a:rPr>
              <a:t>Can we use group by? </a:t>
            </a:r>
            <a:endParaRPr sz="2400">
              <a:highlight>
                <a:srgbClr val="FFFF00"/>
              </a:highlight>
            </a:endParaRPr>
          </a:p>
        </p:txBody>
      </p:sp>
      <p:pic>
        <p:nvPicPr>
          <p:cNvPr id="918" name="Google Shape;91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0600" y="3681720"/>
            <a:ext cx="407484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5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292120"/>
            <a:ext cx="5352840" cy="260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120" y="1604520"/>
            <a:ext cx="37638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58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960" y="2044440"/>
            <a:ext cx="3257280" cy="344088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59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solution?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7840" y="2011680"/>
            <a:ext cx="2935440" cy="347364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9"/>
          <p:cNvSpPr/>
          <p:nvPr/>
        </p:nvSpPr>
        <p:spPr>
          <a:xfrm>
            <a:off x="7132326" y="5760725"/>
            <a:ext cx="3066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Can we do even better?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9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140560"/>
            <a:ext cx="4771440" cy="39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3038040"/>
            <a:ext cx="4771440" cy="2149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5280" y="418320"/>
            <a:ext cx="4771440" cy="11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"/>
          <p:cNvSpPr/>
          <p:nvPr/>
        </p:nvSpPr>
        <p:spPr>
          <a:xfrm>
            <a:off x="1554480" y="6237000"/>
            <a:ext cx="906732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https://medium.com/@abhishekblogger/sql-tips-and-tricks-the-with-clause-1a78af758af7</a:t>
            </a:r>
            <a:r>
              <a:rPr b="0" i="0" lang="en-US" sz="1800" u="none" cap="none" strike="noStrike">
                <a:solidFill>
                  <a:srgbClr val="6EAC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678760"/>
            <a:ext cx="10466280" cy="34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0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0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973520"/>
            <a:ext cx="5352840" cy="32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95120"/>
            <a:ext cx="5352840" cy="111384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6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expected output?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1"/>
          <p:cNvSpPr/>
          <p:nvPr/>
        </p:nvSpPr>
        <p:spPr>
          <a:xfrm>
            <a:off x="6231960" y="3682080"/>
            <a:ext cx="535284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56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For season 2011/2012, get total goals for each match and get the deviation from the overall average for same season. 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640" y="1604160"/>
            <a:ext cx="313416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2"/>
          <p:cNvSpPr/>
          <p:nvPr/>
        </p:nvSpPr>
        <p:spPr>
          <a:xfrm>
            <a:off x="6231960" y="16045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56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For season 2011/2012, get total goals for each match and get the deviation from the overall average for same season. 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240" y="3681720"/>
            <a:ext cx="481860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2"/>
          <p:cNvSpPr/>
          <p:nvPr/>
        </p:nvSpPr>
        <p:spPr>
          <a:xfrm>
            <a:off x="1097280" y="5760720"/>
            <a:ext cx="19713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output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228760"/>
            <a:ext cx="5352840" cy="2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520" y="2149200"/>
            <a:ext cx="361044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Hardcoded or automatic?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3"/>
          <p:cNvSpPr/>
          <p:nvPr/>
        </p:nvSpPr>
        <p:spPr>
          <a:xfrm>
            <a:off x="7473251" y="6309350"/>
            <a:ext cx="43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What if we removed the 2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WHERE?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4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4"/>
          <p:cNvSpPr/>
          <p:nvPr/>
        </p:nvSpPr>
        <p:spPr>
          <a:xfrm>
            <a:off x="1463050" y="3643587"/>
            <a:ext cx="95442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https://campus.datacamp.com/courses/data-manipulation-in-sql/short-and-simple-subqueries?ex=9</a:t>
            </a:r>
            <a:endParaRPr sz="18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https://campus.datacamp.com/courses/data-manipulation-in-sql/short-and-simple-subqueries?ex=10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200" y="2631415"/>
            <a:ext cx="5694120" cy="60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1210" y="4295310"/>
            <a:ext cx="6551280" cy="59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50" y="1929325"/>
            <a:ext cx="8826776" cy="47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6"/>
          <p:cNvSpPr/>
          <p:nvPr/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maximum percentage of women in parliament for each continent listed in monarchs table.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80" y="3406680"/>
            <a:ext cx="5787000" cy="18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60" y="3383280"/>
            <a:ext cx="4381920" cy="189504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6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640" y="1604520"/>
            <a:ext cx="46458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7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Step1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2715840"/>
            <a:ext cx="5352480" cy="175248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7"/>
          <p:cNvSpPr/>
          <p:nvPr/>
        </p:nvSpPr>
        <p:spPr>
          <a:xfrm>
            <a:off x="2503080" y="1939680"/>
            <a:ext cx="170136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From 2 tables?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760" y="1604520"/>
            <a:ext cx="286956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8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8"/>
          <p:cNvSpPr/>
          <p:nvPr/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Duplicates?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perc?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120" y="1604520"/>
            <a:ext cx="50670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9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9"/>
          <p:cNvSpPr/>
          <p:nvPr/>
        </p:nvSpPr>
        <p:spPr>
          <a:xfrm>
            <a:off x="1097280" y="6126480"/>
            <a:ext cx="542448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How did we decide which table should be the inner?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9"/>
          <p:cNvSpPr/>
          <p:nvPr/>
        </p:nvSpPr>
        <p:spPr>
          <a:xfrm>
            <a:off x="8682840" y="6145920"/>
            <a:ext cx="173952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Is it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527560"/>
            <a:ext cx="4771440" cy="317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2981160"/>
            <a:ext cx="4771440" cy="22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7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42760"/>
            <a:ext cx="5352840" cy="369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0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0"/>
          <p:cNvSpPr/>
          <p:nvPr/>
        </p:nvSpPr>
        <p:spPr>
          <a:xfrm>
            <a:off x="6258600" y="1875240"/>
            <a:ext cx="5352840" cy="39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56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query execution plan, subqueries in SELECT and WHERE statements are analogous to joins, unlike FROM.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00" y="1604160"/>
            <a:ext cx="4262400" cy="269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800" y="1604160"/>
            <a:ext cx="4321800" cy="333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731520" y="6400800"/>
            <a:ext cx="1359828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https://learnsql.com/blog/inline-query-in-sql/#:~:text=The%20first%20difference%20is%20that,work%20as%20a%20single%20value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7920" y="2360160"/>
            <a:ext cx="2538720" cy="330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7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1"/>
          <p:cNvSpPr/>
          <p:nvPr/>
        </p:nvSpPr>
        <p:spPr>
          <a:xfrm>
            <a:off x="274320" y="5943600"/>
            <a:ext cx="911448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https://asktom.oracle.com/pls/apex/asktom.search?tag=regarding-subquery-terminology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680" y="1604520"/>
            <a:ext cx="708588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Spare the first part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95520"/>
            <a:ext cx="2859840" cy="317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7680" y="2427120"/>
            <a:ext cx="4107600" cy="324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2493000"/>
            <a:ext cx="2980440" cy="3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4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COMMON TABLE EXPRESSIONS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440440"/>
            <a:ext cx="4771440" cy="114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3589560"/>
            <a:ext cx="4771440" cy="104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2760" y="4520880"/>
            <a:ext cx="4771440" cy="137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5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WITH CLAUSE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" y="2267280"/>
            <a:ext cx="4340880" cy="2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000" y="2244240"/>
            <a:ext cx="4578480" cy="26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880" y="5351040"/>
            <a:ext cx="10971360" cy="10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7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5"/>
          <p:cNvSpPr/>
          <p:nvPr/>
        </p:nvSpPr>
        <p:spPr>
          <a:xfrm>
            <a:off x="2103120" y="6511680"/>
            <a:ext cx="328860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WHERE / SELECT / FROM ??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76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6"/>
          <p:cNvSpPr/>
          <p:nvPr/>
        </p:nvSpPr>
        <p:spPr>
          <a:xfrm>
            <a:off x="822924" y="2194550"/>
            <a:ext cx="4212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Create </a:t>
            </a:r>
            <a:r>
              <a:rPr lang="en-US" sz="1800">
                <a:highlight>
                  <a:srgbClr val="FFFF00"/>
                </a:highlight>
              </a:rPr>
              <a:t>average_</a:t>
            </a:r>
            <a:r>
              <a:rPr lang="en-US" sz="1800">
                <a:highlight>
                  <a:srgbClr val="FFFF00"/>
                </a:highlight>
              </a:rPr>
              <a:t>salary table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76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760" y="4113360"/>
            <a:ext cx="1551240" cy="164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5120" y="4196880"/>
            <a:ext cx="4212720" cy="247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6"/>
          <p:cNvSpPr/>
          <p:nvPr/>
        </p:nvSpPr>
        <p:spPr>
          <a:xfrm>
            <a:off x="11155674" y="5120650"/>
            <a:ext cx="1206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FROM?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7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7"/>
          <p:cNvSpPr/>
          <p:nvPr/>
        </p:nvSpPr>
        <p:spPr>
          <a:xfrm>
            <a:off x="822960" y="2194560"/>
            <a:ext cx="116280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GET AG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77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760" y="4113360"/>
            <a:ext cx="1551240" cy="164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1920" y="4297680"/>
            <a:ext cx="4212720" cy="247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1040" y="4320720"/>
            <a:ext cx="3598920" cy="171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77"/>
          <p:cNvSpPr/>
          <p:nvPr/>
        </p:nvSpPr>
        <p:spPr>
          <a:xfrm>
            <a:off x="8595349" y="6492250"/>
            <a:ext cx="1551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Drawbacks?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77"/>
          <p:cNvSpPr/>
          <p:nvPr/>
        </p:nvSpPr>
        <p:spPr>
          <a:xfrm>
            <a:off x="822924" y="2194550"/>
            <a:ext cx="4212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Create average salary table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6160" y="4206240"/>
            <a:ext cx="4516920" cy="23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8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78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78"/>
          <p:cNvSpPr/>
          <p:nvPr/>
        </p:nvSpPr>
        <p:spPr>
          <a:xfrm>
            <a:off x="822924" y="2194550"/>
            <a:ext cx="4212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Create average salary table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198880"/>
            <a:ext cx="5353200" cy="27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2237400"/>
            <a:ext cx="5353200" cy="27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9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2021-02-25T12:39:56Z</dcterms:created>
  <dc:creator>santarabantoosoo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18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198</vt:i4>
  </property>
</Properties>
</file>